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08" r:id="rId2"/>
    <p:sldId id="309" r:id="rId3"/>
    <p:sldId id="311" r:id="rId4"/>
    <p:sldId id="312" r:id="rId5"/>
    <p:sldId id="313" r:id="rId6"/>
    <p:sldId id="314" r:id="rId7"/>
    <p:sldId id="315" r:id="rId8"/>
    <p:sldId id="317" r:id="rId9"/>
    <p:sldId id="318" r:id="rId10"/>
    <p:sldId id="316" r:id="rId11"/>
    <p:sldId id="319" r:id="rId12"/>
    <p:sldId id="320" r:id="rId13"/>
    <p:sldId id="321" r:id="rId14"/>
    <p:sldId id="322" r:id="rId15"/>
    <p:sldId id="325" r:id="rId16"/>
    <p:sldId id="323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D1496"/>
    <a:srgbClr val="FE230C"/>
    <a:srgbClr val="692AA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7" autoAdjust="0"/>
  </p:normalViewPr>
  <p:slideViewPr>
    <p:cSldViewPr>
      <p:cViewPr varScale="1">
        <p:scale>
          <a:sx n="98" d="100"/>
          <a:sy n="98" d="100"/>
        </p:scale>
        <p:origin x="-2004" y="-102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5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BB97DC09-01FF-4EE7-BB38-AEB11AE1189F}" type="datetimeFigureOut">
              <a:rPr lang="zh-CN" altLang="en-US"/>
              <a:pPr>
                <a:defRPr/>
              </a:pPr>
              <a:t>2015/12/11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6793F17C-83E9-4A37-BA57-9AEFB8B2A8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35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167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6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3FA38-EAF5-41DE-A6DF-61D218D9235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F1980-15E3-4840-B590-BCD9894907D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14422"/>
            <a:ext cx="8610600" cy="5033978"/>
          </a:xfrm>
        </p:spPr>
        <p:txBody>
          <a:bodyPr/>
          <a:lstStyle>
            <a:lvl1pPr>
              <a:defRPr sz="3000" b="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 lang="zh-CN" altLang="en-US" sz="2800" b="0" dirty="0" smtClean="0">
                <a:solidFill>
                  <a:srgbClr val="1D1496"/>
                </a:solidFill>
                <a:latin typeface="+mn-lt"/>
                <a:ea typeface="+mn-ea"/>
                <a:cs typeface="+mn-cs"/>
              </a:defRPr>
            </a:lvl2pPr>
            <a:lvl3pPr>
              <a:defRPr lang="zh-CN" altLang="en-US" sz="2600" dirty="0" smtClean="0">
                <a:solidFill>
                  <a:srgbClr val="692AA2"/>
                </a:solidFill>
                <a:latin typeface="Arial" pitchFamily="34" charset="0"/>
              </a:defRPr>
            </a:lvl3pPr>
            <a:lvl4pPr>
              <a:defRPr lang="zh-CN" altLang="en-US" sz="2600" dirty="0" smtClean="0">
                <a:solidFill>
                  <a:srgbClr val="0070C0"/>
                </a:solidFill>
                <a:latin typeface="Arial" pitchFamily="34" charset="0"/>
              </a:defRPr>
            </a:lvl4pPr>
            <a:lvl5pPr marL="2057400" indent="-228600">
              <a:buFont typeface="Wingdings" pitchFamily="2" charset="2"/>
              <a:buChar char="ü"/>
              <a:defRPr lang="zh-CN" altLang="en-US" sz="2400" dirty="0">
                <a:solidFill>
                  <a:srgbClr val="0000FF"/>
                </a:solidFill>
                <a:latin typeface="Arial" pitchFamily="34" charset="0"/>
              </a:defRPr>
            </a:lvl5pPr>
            <a:lvl6pPr>
              <a:defRPr sz="2200"/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  <a:p>
            <a:pPr lvl="5"/>
            <a:r>
              <a:rPr lang="zh-CN" altLang="en-US" dirty="0" smtClean="0"/>
              <a:t>第六级</a:t>
            </a:r>
            <a:endParaRPr lang="en-US" altLang="zh-CN" dirty="0" smtClean="0"/>
          </a:p>
          <a:p>
            <a:pPr lvl="5"/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B812B-10B1-45E6-A10B-6A99ADB0F69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C1129-5E16-46AF-8549-EC06688D241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214422"/>
            <a:ext cx="4229100" cy="50339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55F7B-62D6-47EA-917E-53981B490FD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E1C42-434A-4D53-8C30-E831A51EB3C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E5DA7-6946-419E-AFF6-EEB56726F1D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15A70-2DF7-4B88-A51B-305475185F9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5C92F-3F73-4396-A3EB-052E8CE9261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6B1E-A09B-4B0F-A7BD-A4F4CE0816F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85875"/>
            <a:ext cx="86106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altLang="zh-CN" dirty="0" smtClean="0"/>
          </a:p>
          <a:p>
            <a:pPr lvl="5"/>
            <a:r>
              <a:rPr lang="zh-CN" altLang="en-US" dirty="0" smtClean="0"/>
              <a:t>第六级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7039E73-18DB-4BFA-B83A-52AE4055149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2875" y="28575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rgbClr val="1D1496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692AA2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400">
          <a:solidFill>
            <a:srgbClr val="0000FF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200">
          <a:solidFill>
            <a:srgbClr val="7030A0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4248150" cy="2286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zh-CN" altLang="zh-CN" dirty="0"/>
              <a:t>第四节</a:t>
            </a:r>
            <a:r>
              <a:rPr lang="en-US" altLang="zh-CN" dirty="0"/>
              <a:t>  </a:t>
            </a:r>
            <a:r>
              <a:rPr lang="zh-CN" altLang="zh-CN" dirty="0" smtClean="0"/>
              <a:t>粪便</a:t>
            </a:r>
            <a:r>
              <a:rPr lang="zh-CN" altLang="zh-CN" dirty="0"/>
              <a:t>检查</a:t>
            </a:r>
            <a:endParaRPr lang="zh-CN" altLang="en-US" dirty="0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二、显微镜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临床意义</a:t>
            </a:r>
            <a:endParaRPr lang="zh-CN" altLang="zh-CN" dirty="0"/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．细胞成分</a:t>
            </a:r>
          </a:p>
          <a:p>
            <a:pPr lvl="2"/>
            <a:r>
              <a:rPr lang="zh-CN" altLang="zh-CN" dirty="0" smtClean="0"/>
              <a:t>红细胞</a:t>
            </a:r>
            <a:r>
              <a:rPr lang="zh-CN" altLang="en-US" dirty="0" smtClean="0"/>
              <a:t>：</a:t>
            </a:r>
            <a:r>
              <a:rPr lang="zh-CN" altLang="zh-CN" dirty="0" smtClean="0">
                <a:solidFill>
                  <a:srgbClr val="0070C0"/>
                </a:solidFill>
              </a:rPr>
              <a:t>肠道</a:t>
            </a:r>
            <a:r>
              <a:rPr lang="zh-CN" altLang="zh-CN" dirty="0">
                <a:solidFill>
                  <a:srgbClr val="0070C0"/>
                </a:solidFill>
              </a:rPr>
              <a:t>下段炎症或</a:t>
            </a:r>
            <a:r>
              <a:rPr lang="zh-CN" altLang="zh-CN" dirty="0" smtClean="0">
                <a:solidFill>
                  <a:srgbClr val="0070C0"/>
                </a:solidFill>
              </a:rPr>
              <a:t>出血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pPr lvl="2"/>
            <a:r>
              <a:rPr lang="zh-CN" altLang="zh-CN" dirty="0" smtClean="0"/>
              <a:t>白细胞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中性粒细胞增多</a:t>
            </a:r>
            <a:r>
              <a:rPr lang="zh-CN" altLang="en-US" dirty="0" smtClean="0"/>
              <a:t>：</a:t>
            </a:r>
            <a:r>
              <a:rPr lang="zh-CN" altLang="zh-CN" dirty="0" smtClean="0"/>
              <a:t>细菌性痢疾</a:t>
            </a:r>
            <a:r>
              <a:rPr lang="zh-CN" altLang="zh-CN" dirty="0"/>
              <a:t>、</a:t>
            </a:r>
            <a:r>
              <a:rPr lang="zh-CN" altLang="zh-CN" dirty="0" smtClean="0"/>
              <a:t>溃疡性结肠炎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嗜酸性粒细胞增多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过敏性</a:t>
            </a:r>
            <a:r>
              <a:rPr lang="zh-CN" altLang="zh-CN" dirty="0"/>
              <a:t>肠炎、肠道</a:t>
            </a:r>
            <a:r>
              <a:rPr lang="zh-CN" altLang="zh-CN" dirty="0" smtClean="0"/>
              <a:t>寄生虫</a:t>
            </a:r>
            <a:endParaRPr lang="zh-CN" altLang="zh-CN" dirty="0"/>
          </a:p>
          <a:p>
            <a:pPr lvl="2"/>
            <a:r>
              <a:rPr lang="zh-CN" altLang="zh-CN" dirty="0" smtClean="0"/>
              <a:t>吞噬细胞：</a:t>
            </a:r>
            <a:r>
              <a:rPr lang="zh-CN" altLang="zh-CN" dirty="0">
                <a:solidFill>
                  <a:srgbClr val="0070C0"/>
                </a:solidFill>
              </a:rPr>
              <a:t>细菌性痢疾和溃疡性结肠炎等</a:t>
            </a:r>
            <a:endParaRPr lang="en-US" altLang="zh-CN" dirty="0">
              <a:solidFill>
                <a:srgbClr val="0070C0"/>
              </a:solidFill>
            </a:endParaRPr>
          </a:p>
          <a:p>
            <a:pPr lvl="2"/>
            <a:r>
              <a:rPr lang="zh-CN" altLang="zh-CN" dirty="0" smtClean="0"/>
              <a:t>肠</a:t>
            </a:r>
            <a:r>
              <a:rPr lang="zh-CN" altLang="en-US" dirty="0" smtClean="0"/>
              <a:t>黏膜</a:t>
            </a:r>
            <a:r>
              <a:rPr lang="zh-CN" altLang="zh-CN" dirty="0" smtClean="0"/>
              <a:t>上皮细胞</a:t>
            </a:r>
            <a:r>
              <a:rPr lang="zh-CN" altLang="zh-CN" dirty="0" smtClean="0"/>
              <a:t>：</a:t>
            </a:r>
            <a:r>
              <a:rPr lang="zh-CN" altLang="zh-CN" dirty="0">
                <a:solidFill>
                  <a:srgbClr val="0070C0"/>
                </a:solidFill>
              </a:rPr>
              <a:t>肠道炎症</a:t>
            </a:r>
          </a:p>
          <a:p>
            <a:pPr lvl="2"/>
            <a:r>
              <a:rPr lang="zh-CN" altLang="zh-CN" dirty="0" smtClean="0"/>
              <a:t>肿瘤</a:t>
            </a:r>
            <a:r>
              <a:rPr lang="zh-CN" altLang="zh-CN" dirty="0"/>
              <a:t>细胞</a:t>
            </a:r>
            <a:r>
              <a:rPr lang="zh-CN" altLang="zh-CN" dirty="0" smtClean="0"/>
              <a:t>：</a:t>
            </a:r>
            <a:r>
              <a:rPr lang="zh-CN" altLang="zh-CN" dirty="0">
                <a:solidFill>
                  <a:srgbClr val="0070C0"/>
                </a:solidFill>
              </a:rPr>
              <a:t>大肠癌，以直肠部位最为多见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12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二、显微镜检查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．食物残渣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淀粉颗粒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慢性</a:t>
            </a:r>
            <a:r>
              <a:rPr lang="zh-CN" altLang="zh-CN" dirty="0"/>
              <a:t>胰腺炎、胰腺功能不</a:t>
            </a:r>
            <a:r>
              <a:rPr lang="zh-CN" altLang="zh-CN" dirty="0" smtClean="0"/>
              <a:t>全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脂肪颗粒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胰腺</a:t>
            </a:r>
            <a:r>
              <a:rPr lang="zh-CN" altLang="zh-CN" dirty="0"/>
              <a:t>外分泌功能不全，如急慢性胰腺炎、胰头癌、吸收不良综合征及小儿腹泻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其他食物残渣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胰腺</a:t>
            </a:r>
            <a:r>
              <a:rPr lang="zh-CN" altLang="zh-CN" dirty="0"/>
              <a:t>外分泌功能不全</a:t>
            </a:r>
            <a:r>
              <a:rPr lang="zh-CN" altLang="zh-CN" dirty="0" smtClean="0"/>
              <a:t>时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可见</a:t>
            </a:r>
            <a:r>
              <a:rPr lang="zh-CN" altLang="zh-CN" dirty="0"/>
              <a:t>肌纤维</a:t>
            </a:r>
            <a:r>
              <a:rPr lang="zh-CN" altLang="zh-CN" dirty="0" smtClean="0"/>
              <a:t>增加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肠</a:t>
            </a:r>
            <a:r>
              <a:rPr lang="zh-CN" altLang="zh-CN" dirty="0"/>
              <a:t>蠕动</a:t>
            </a:r>
            <a:r>
              <a:rPr lang="zh-CN" altLang="zh-CN" dirty="0" smtClean="0"/>
              <a:t>亢进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可见</a:t>
            </a:r>
            <a:r>
              <a:rPr lang="zh-CN" altLang="zh-CN" dirty="0"/>
              <a:t>植物纤维</a:t>
            </a:r>
            <a:r>
              <a:rPr lang="zh-CN" altLang="zh-CN" dirty="0" smtClean="0"/>
              <a:t>增加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0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二、显微镜检查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．结晶</a:t>
            </a:r>
            <a:r>
              <a:rPr lang="en-US" altLang="zh-CN" dirty="0"/>
              <a:t>  </a:t>
            </a:r>
          </a:p>
          <a:p>
            <a:pPr lvl="2"/>
            <a:r>
              <a:rPr lang="zh-CN" altLang="zh-CN" dirty="0"/>
              <a:t>病理性结晶主要有夏科</a:t>
            </a:r>
            <a:r>
              <a:rPr lang="en-US" altLang="zh-CN" dirty="0"/>
              <a:t>-</a:t>
            </a:r>
            <a:r>
              <a:rPr lang="zh-CN" altLang="zh-CN" dirty="0"/>
              <a:t>莱登（</a:t>
            </a:r>
            <a:r>
              <a:rPr lang="en-US" altLang="zh-CN" dirty="0"/>
              <a:t>Charcot-Leyden</a:t>
            </a:r>
            <a:r>
              <a:rPr lang="zh-CN" altLang="zh-CN" dirty="0"/>
              <a:t>）</a:t>
            </a:r>
            <a:r>
              <a:rPr lang="zh-CN" altLang="zh-CN" dirty="0" smtClean="0"/>
              <a:t>结晶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常见于</a:t>
            </a:r>
            <a:r>
              <a:rPr lang="zh-CN" altLang="zh-CN" dirty="0"/>
              <a:t>阿米巴痢疾、钩虫病及过敏性肠炎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3"/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7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二、显微镜检查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．细菌</a:t>
            </a:r>
          </a:p>
          <a:p>
            <a:pPr lvl="2"/>
            <a:r>
              <a:rPr lang="zh-CN" altLang="zh-CN" dirty="0" smtClean="0"/>
              <a:t>正常菌群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约</a:t>
            </a:r>
            <a:r>
              <a:rPr lang="zh-CN" altLang="zh-CN" dirty="0"/>
              <a:t>占干重的</a:t>
            </a:r>
            <a:r>
              <a:rPr lang="en-US" altLang="zh-CN" dirty="0" smtClean="0"/>
              <a:t>1/3</a:t>
            </a:r>
          </a:p>
          <a:p>
            <a:pPr lvl="3"/>
            <a:r>
              <a:rPr lang="zh-CN" altLang="zh-CN" dirty="0" smtClean="0"/>
              <a:t>正常菌群</a:t>
            </a:r>
            <a:r>
              <a:rPr lang="zh-CN" altLang="zh-CN" dirty="0"/>
              <a:t>的量和菌谱处于相对</a:t>
            </a:r>
            <a:r>
              <a:rPr lang="zh-CN" altLang="zh-CN" dirty="0" smtClean="0"/>
              <a:t>稳定状态</a:t>
            </a:r>
            <a:endParaRPr lang="zh-CN" altLang="zh-CN" dirty="0"/>
          </a:p>
          <a:p>
            <a:pPr lvl="2"/>
            <a:r>
              <a:rPr lang="zh-CN" altLang="zh-CN" dirty="0" smtClean="0"/>
              <a:t>肠道</a:t>
            </a:r>
            <a:r>
              <a:rPr lang="zh-CN" altLang="zh-CN" dirty="0"/>
              <a:t>菌群失调</a:t>
            </a:r>
            <a:r>
              <a:rPr lang="zh-CN" altLang="zh-CN" dirty="0" smtClean="0"/>
              <a:t>症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球菌</a:t>
            </a:r>
            <a:r>
              <a:rPr lang="en-US" altLang="zh-CN" dirty="0" smtClean="0"/>
              <a:t>/</a:t>
            </a:r>
            <a:r>
              <a:rPr lang="zh-CN" altLang="zh-CN" dirty="0" smtClean="0"/>
              <a:t>杆菌比值变大，还可见白色假丝酵母菌</a:t>
            </a:r>
          </a:p>
          <a:p>
            <a:pPr lvl="3"/>
            <a:r>
              <a:rPr lang="zh-CN" altLang="zh-CN" dirty="0" smtClean="0"/>
              <a:t>主要</a:t>
            </a:r>
            <a:r>
              <a:rPr lang="zh-CN" altLang="zh-CN" dirty="0"/>
              <a:t>见于长期使用广谱抗生素、免疫抑制剂、慢性消耗性疾病及伪膜性</a:t>
            </a:r>
            <a:r>
              <a:rPr lang="zh-CN" altLang="zh-CN" dirty="0" smtClean="0"/>
              <a:t>肠炎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08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二、显微镜检查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5</a:t>
            </a:r>
            <a:r>
              <a:rPr lang="zh-CN" altLang="zh-CN" dirty="0"/>
              <a:t>．寄生虫卵或原虫检查</a:t>
            </a:r>
          </a:p>
          <a:p>
            <a:pPr lvl="2"/>
            <a:r>
              <a:rPr lang="zh-CN" altLang="zh-CN" dirty="0" smtClean="0"/>
              <a:t>寄生虫卵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是</a:t>
            </a:r>
            <a:r>
              <a:rPr lang="zh-CN" altLang="zh-CN" dirty="0"/>
              <a:t>诊断肠道寄生虫感染最可靠、最直接的</a:t>
            </a:r>
            <a:r>
              <a:rPr lang="zh-CN" altLang="zh-CN" dirty="0" smtClean="0"/>
              <a:t>依据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常见</a:t>
            </a:r>
            <a:r>
              <a:rPr lang="zh-CN" altLang="zh-CN" dirty="0"/>
              <a:t>的寄生</a:t>
            </a:r>
            <a:r>
              <a:rPr lang="zh-CN" altLang="zh-CN" dirty="0" smtClean="0"/>
              <a:t>虫卵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蛔虫</a:t>
            </a:r>
            <a:r>
              <a:rPr lang="zh-CN" altLang="zh-CN" dirty="0"/>
              <a:t>卵、钩虫卵、鞭虫卵、蛲虫</a:t>
            </a:r>
            <a:r>
              <a:rPr lang="zh-CN" altLang="zh-CN" dirty="0" smtClean="0"/>
              <a:t>卵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较</a:t>
            </a:r>
            <a:r>
              <a:rPr lang="zh-CN" altLang="zh-CN" dirty="0"/>
              <a:t>少见</a:t>
            </a:r>
            <a:r>
              <a:rPr lang="zh-CN" altLang="zh-CN" dirty="0" smtClean="0"/>
              <a:t>的</a:t>
            </a:r>
            <a:r>
              <a:rPr lang="zh-CN" altLang="zh-CN" dirty="0"/>
              <a:t>寄生虫卵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华</a:t>
            </a:r>
            <a:r>
              <a:rPr lang="zh-CN" altLang="en-US" dirty="0" smtClean="0"/>
              <a:t>支</a:t>
            </a:r>
            <a:r>
              <a:rPr lang="zh-CN" altLang="zh-CN" dirty="0" smtClean="0"/>
              <a:t>睾</a:t>
            </a:r>
            <a:r>
              <a:rPr lang="zh-CN" altLang="zh-CN" dirty="0"/>
              <a:t>吸虫卵、血吸虫卵、姜片虫卵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2"/>
            <a:r>
              <a:rPr lang="zh-CN" altLang="zh-CN" dirty="0" smtClean="0"/>
              <a:t>肠道</a:t>
            </a:r>
            <a:r>
              <a:rPr lang="zh-CN" altLang="zh-CN" dirty="0"/>
              <a:t>寄生</a:t>
            </a:r>
            <a:r>
              <a:rPr lang="zh-CN" altLang="zh-CN" dirty="0" smtClean="0"/>
              <a:t>原虫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主要</a:t>
            </a:r>
            <a:r>
              <a:rPr lang="zh-CN" altLang="zh-CN" dirty="0"/>
              <a:t>有阿米巴滋养体和包囊、隐孢子原虫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7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三、化学和免疫学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52736"/>
            <a:ext cx="8610600" cy="5033978"/>
          </a:xfrm>
        </p:spPr>
        <p:txBody>
          <a:bodyPr/>
          <a:lstStyle/>
          <a:p>
            <a:r>
              <a:rPr lang="zh-CN" altLang="zh-CN" dirty="0" smtClean="0"/>
              <a:t>粪便隐血</a:t>
            </a:r>
            <a:r>
              <a:rPr lang="zh-CN" altLang="zh-CN" dirty="0"/>
              <a:t>试验（</a:t>
            </a:r>
            <a:r>
              <a:rPr lang="en-US" altLang="zh-CN" dirty="0"/>
              <a:t>occult blood test</a:t>
            </a:r>
            <a:r>
              <a:rPr lang="zh-CN" altLang="zh-CN" dirty="0"/>
              <a:t>，</a:t>
            </a:r>
            <a:r>
              <a:rPr lang="en-US" altLang="zh-CN" dirty="0"/>
              <a:t>OBT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检查方法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化学法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特异性</a:t>
            </a:r>
            <a:r>
              <a:rPr lang="zh-CN" altLang="zh-CN" dirty="0"/>
              <a:t>、敏感性较差，易受多种因素</a:t>
            </a:r>
            <a:r>
              <a:rPr lang="zh-CN" altLang="zh-CN" dirty="0" smtClean="0"/>
              <a:t>影响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大量</a:t>
            </a:r>
            <a:r>
              <a:rPr lang="zh-CN" altLang="zh-CN" dirty="0"/>
              <a:t>白细胞、进食动物血、肉类、铁剂、大量生食蔬菜、婴儿吃富含铁食品等均可致假</a:t>
            </a:r>
            <a:r>
              <a:rPr lang="zh-CN" altLang="zh-CN" dirty="0" smtClean="0"/>
              <a:t>阳性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服用</a:t>
            </a:r>
            <a:r>
              <a:rPr lang="zh-CN" altLang="zh-CN" dirty="0"/>
              <a:t>大量维生素</a:t>
            </a:r>
            <a:r>
              <a:rPr lang="en-US" altLang="zh-CN" dirty="0"/>
              <a:t>C</a:t>
            </a:r>
            <a:r>
              <a:rPr lang="zh-CN" altLang="zh-CN" dirty="0"/>
              <a:t>及其他具还原性的药物可致假阴性。</a:t>
            </a:r>
          </a:p>
          <a:p>
            <a:pPr lvl="2"/>
            <a:r>
              <a:rPr lang="zh-CN" altLang="zh-CN" dirty="0" smtClean="0"/>
              <a:t>免疫学方法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特异性</a:t>
            </a:r>
            <a:r>
              <a:rPr lang="zh-CN" altLang="zh-CN" dirty="0"/>
              <a:t>强，不需控制饮食，灵敏度</a:t>
            </a:r>
            <a:r>
              <a:rPr lang="zh-CN" altLang="zh-CN" dirty="0" smtClean="0"/>
              <a:t>高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主要</a:t>
            </a:r>
            <a:r>
              <a:rPr lang="zh-CN" altLang="zh-CN" dirty="0"/>
              <a:t>用于检测下消化道</a:t>
            </a:r>
            <a:r>
              <a:rPr lang="zh-CN" altLang="zh-CN" dirty="0" smtClean="0"/>
              <a:t>出血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对</a:t>
            </a:r>
            <a:r>
              <a:rPr lang="zh-CN" altLang="zh-CN" dirty="0"/>
              <a:t>上消化道出血不够</a:t>
            </a:r>
            <a:r>
              <a:rPr lang="zh-CN" altLang="zh-CN" dirty="0" smtClean="0"/>
              <a:t>敏感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65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三、化学和免疫学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参考范围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阴性</a:t>
            </a:r>
            <a:endParaRPr lang="zh-CN" altLang="zh-CN" dirty="0"/>
          </a:p>
          <a:p>
            <a:pPr lvl="1"/>
            <a:r>
              <a:rPr lang="zh-CN" altLang="zh-CN" dirty="0" smtClean="0"/>
              <a:t>临床意义</a:t>
            </a:r>
            <a:endParaRPr lang="zh-CN" altLang="zh-CN" dirty="0"/>
          </a:p>
          <a:p>
            <a:pPr lvl="2"/>
            <a:r>
              <a:rPr lang="zh-CN" altLang="zh-CN" dirty="0" smtClean="0"/>
              <a:t>判断</a:t>
            </a:r>
            <a:r>
              <a:rPr lang="zh-CN" altLang="zh-CN" dirty="0"/>
              <a:t>消化道</a:t>
            </a:r>
            <a:r>
              <a:rPr lang="zh-CN" altLang="zh-CN" dirty="0" smtClean="0"/>
              <a:t>有</a:t>
            </a:r>
            <a:r>
              <a:rPr lang="zh-CN" altLang="en-US" dirty="0" smtClean="0"/>
              <a:t>无</a:t>
            </a:r>
            <a:r>
              <a:rPr lang="zh-CN" altLang="zh-CN" dirty="0" smtClean="0"/>
              <a:t>出血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鉴别</a:t>
            </a:r>
            <a:r>
              <a:rPr lang="zh-CN" altLang="zh-CN" dirty="0"/>
              <a:t>消化道出血的</a:t>
            </a:r>
            <a:r>
              <a:rPr lang="zh-CN" altLang="zh-CN" dirty="0" smtClean="0"/>
              <a:t>性质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可</a:t>
            </a:r>
            <a:r>
              <a:rPr lang="zh-CN" altLang="zh-CN" dirty="0"/>
              <a:t>作为消化道恶性肿瘤筛选指标</a:t>
            </a:r>
            <a:r>
              <a:rPr lang="zh-CN" altLang="zh-CN" dirty="0" smtClean="0"/>
              <a:t>之一</a:t>
            </a:r>
            <a:endParaRPr lang="zh-CN" altLang="zh-CN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一、一般性状检查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zh-CN" altLang="zh-CN" dirty="0" smtClean="0"/>
              <a:t>量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正常人</a:t>
            </a:r>
            <a:r>
              <a:rPr lang="zh-CN" altLang="zh-CN" dirty="0"/>
              <a:t>每天排便</a:t>
            </a:r>
            <a:r>
              <a:rPr lang="en-US" altLang="zh-CN" dirty="0"/>
              <a:t>1</a:t>
            </a:r>
            <a:r>
              <a:rPr lang="zh-CN" altLang="zh-CN" dirty="0"/>
              <a:t>～</a:t>
            </a:r>
            <a:r>
              <a:rPr lang="en-US" altLang="zh-CN" dirty="0"/>
              <a:t>2</a:t>
            </a:r>
            <a:r>
              <a:rPr lang="zh-CN" altLang="zh-CN" dirty="0" smtClean="0"/>
              <a:t>次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排</a:t>
            </a:r>
            <a:r>
              <a:rPr lang="zh-CN" altLang="zh-CN" dirty="0"/>
              <a:t>便</a:t>
            </a:r>
            <a:r>
              <a:rPr lang="zh-CN" altLang="zh-CN" dirty="0" smtClean="0"/>
              <a:t>量</a:t>
            </a:r>
            <a:r>
              <a:rPr lang="en-US" altLang="zh-CN" dirty="0" smtClean="0"/>
              <a:t>100</a:t>
            </a:r>
            <a:r>
              <a:rPr lang="zh-CN" altLang="zh-CN" dirty="0"/>
              <a:t>～</a:t>
            </a:r>
            <a:r>
              <a:rPr lang="en-US" altLang="zh-CN" dirty="0" smtClean="0"/>
              <a:t>300g</a:t>
            </a:r>
          </a:p>
          <a:p>
            <a:pPr lvl="1"/>
            <a:r>
              <a:rPr lang="zh-CN" altLang="zh-CN" dirty="0" smtClean="0"/>
              <a:t>可</a:t>
            </a:r>
            <a:r>
              <a:rPr lang="zh-CN" altLang="zh-CN" dirty="0"/>
              <a:t>随食物种类、进食量及消化器官功能情况而</a:t>
            </a:r>
            <a:r>
              <a:rPr lang="zh-CN" altLang="zh-CN" dirty="0" smtClean="0"/>
              <a:t>变化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一、一般性状检查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．颜色与性状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正常粪便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黄褐色</a:t>
            </a:r>
            <a:r>
              <a:rPr lang="zh-CN" altLang="zh-CN" dirty="0"/>
              <a:t>成形便，婴儿略呈</a:t>
            </a:r>
            <a:r>
              <a:rPr lang="zh-CN" altLang="zh-CN" dirty="0" smtClean="0"/>
              <a:t>金黄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病理改变</a:t>
            </a:r>
            <a:endParaRPr lang="zh-CN" altLang="zh-CN" dirty="0"/>
          </a:p>
          <a:p>
            <a:pPr lvl="2"/>
            <a:r>
              <a:rPr lang="zh-CN" altLang="zh-CN" dirty="0" smtClean="0"/>
              <a:t>糊</a:t>
            </a:r>
            <a:r>
              <a:rPr lang="zh-CN" altLang="zh-CN" dirty="0"/>
              <a:t>状或汁状稀</a:t>
            </a:r>
            <a:r>
              <a:rPr lang="zh-CN" altLang="zh-CN" dirty="0" smtClean="0"/>
              <a:t>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因</a:t>
            </a:r>
            <a:r>
              <a:rPr lang="zh-CN" altLang="zh-CN" dirty="0"/>
              <a:t>感染或非感染因素刺激使肠蠕动增快及分泌物增多所</a:t>
            </a:r>
            <a:r>
              <a:rPr lang="zh-CN" altLang="zh-CN" dirty="0" smtClean="0"/>
              <a:t>致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最</a:t>
            </a:r>
            <a:r>
              <a:rPr lang="zh-CN" altLang="zh-CN" dirty="0"/>
              <a:t>常见于急性</a:t>
            </a:r>
            <a:r>
              <a:rPr lang="zh-CN" altLang="zh-CN" dirty="0" smtClean="0"/>
              <a:t>肠炎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2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一、一般性状检查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en-US" dirty="0" smtClean="0"/>
              <a:t>黏液</a:t>
            </a:r>
            <a:r>
              <a:rPr lang="zh-CN" altLang="zh-CN" dirty="0" smtClean="0"/>
              <a:t>便</a:t>
            </a:r>
            <a:r>
              <a:rPr lang="zh-CN" altLang="en-US" dirty="0" smtClean="0"/>
              <a:t>：</a:t>
            </a:r>
            <a:r>
              <a:rPr lang="zh-CN" altLang="en-US" dirty="0" smtClean="0">
                <a:solidFill>
                  <a:srgbClr val="0000FF"/>
                </a:solidFill>
              </a:rPr>
              <a:t>黏液</a:t>
            </a:r>
            <a:r>
              <a:rPr lang="zh-CN" altLang="zh-CN" dirty="0" smtClean="0">
                <a:solidFill>
                  <a:srgbClr val="0000FF"/>
                </a:solidFill>
              </a:rPr>
              <a:t>多</a:t>
            </a:r>
            <a:r>
              <a:rPr lang="zh-CN" altLang="zh-CN" dirty="0">
                <a:solidFill>
                  <a:srgbClr val="0000FF"/>
                </a:solidFill>
              </a:rPr>
              <a:t>呈无色粘稠状，若混有脓细胞则呈黄白色</a:t>
            </a:r>
            <a:endParaRPr lang="en-US" altLang="zh-CN" dirty="0">
              <a:solidFill>
                <a:srgbClr val="0000FF"/>
              </a:solidFill>
            </a:endParaRPr>
          </a:p>
          <a:p>
            <a:pPr lvl="3"/>
            <a:r>
              <a:rPr lang="zh-CN" altLang="zh-CN" dirty="0"/>
              <a:t>来自</a:t>
            </a:r>
            <a:r>
              <a:rPr lang="zh-CN" altLang="zh-CN" dirty="0" smtClean="0"/>
              <a:t>小肠</a:t>
            </a:r>
            <a:r>
              <a:rPr lang="zh-CN" altLang="en-US" dirty="0" smtClean="0"/>
              <a:t>：黏液</a:t>
            </a:r>
            <a:r>
              <a:rPr lang="zh-CN" altLang="zh-CN" dirty="0" smtClean="0"/>
              <a:t>如</a:t>
            </a:r>
            <a:r>
              <a:rPr lang="zh-CN" altLang="zh-CN" dirty="0"/>
              <a:t>均匀混在粪便</a:t>
            </a:r>
            <a:r>
              <a:rPr lang="zh-CN" altLang="zh-CN" dirty="0" smtClean="0"/>
              <a:t>中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来自大肠</a:t>
            </a:r>
            <a:r>
              <a:rPr lang="zh-CN" altLang="en-US" dirty="0" smtClean="0"/>
              <a:t>：黏液</a:t>
            </a:r>
            <a:r>
              <a:rPr lang="zh-CN" altLang="zh-CN" dirty="0" smtClean="0"/>
              <a:t>不易</a:t>
            </a:r>
            <a:r>
              <a:rPr lang="zh-CN" altLang="zh-CN" dirty="0"/>
              <a:t>与粪便混合，而</a:t>
            </a:r>
            <a:r>
              <a:rPr lang="zh-CN" altLang="zh-CN" dirty="0" smtClean="0"/>
              <a:t>直肠</a:t>
            </a:r>
            <a:r>
              <a:rPr lang="zh-CN" altLang="en-US" dirty="0" smtClean="0"/>
              <a:t>黏液</a:t>
            </a:r>
            <a:r>
              <a:rPr lang="zh-CN" altLang="zh-CN" dirty="0" smtClean="0"/>
              <a:t>一般</a:t>
            </a:r>
            <a:r>
              <a:rPr lang="zh-CN" altLang="zh-CN" dirty="0"/>
              <a:t>多附于粪便</a:t>
            </a:r>
            <a:r>
              <a:rPr lang="zh-CN" altLang="zh-CN" dirty="0" smtClean="0"/>
              <a:t>表面</a:t>
            </a:r>
            <a:endParaRPr lang="zh-CN" altLang="zh-CN" dirty="0"/>
          </a:p>
          <a:p>
            <a:pPr lvl="2"/>
            <a:r>
              <a:rPr lang="zh-CN" altLang="zh-CN" dirty="0" smtClean="0"/>
              <a:t>米</a:t>
            </a:r>
            <a:r>
              <a:rPr lang="zh-CN" altLang="zh-CN" dirty="0"/>
              <a:t>泔样</a:t>
            </a:r>
            <a:r>
              <a:rPr lang="zh-CN" altLang="zh-CN" dirty="0" smtClean="0"/>
              <a:t>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见于</a:t>
            </a:r>
            <a:r>
              <a:rPr lang="zh-CN" altLang="zh-CN" dirty="0"/>
              <a:t>霍乱、副</a:t>
            </a:r>
            <a:r>
              <a:rPr lang="zh-CN" altLang="zh-CN" dirty="0" smtClean="0"/>
              <a:t>霍乱</a:t>
            </a:r>
            <a:endParaRPr lang="zh-CN" altLang="zh-CN" dirty="0"/>
          </a:p>
          <a:p>
            <a:pPr lvl="2"/>
            <a:r>
              <a:rPr lang="zh-CN" altLang="zh-CN" dirty="0" smtClean="0"/>
              <a:t>胶</a:t>
            </a:r>
            <a:r>
              <a:rPr lang="zh-CN" altLang="zh-CN" dirty="0"/>
              <a:t>冻样</a:t>
            </a:r>
            <a:r>
              <a:rPr lang="zh-CN" altLang="zh-CN" dirty="0" smtClean="0"/>
              <a:t>便</a:t>
            </a:r>
            <a:endParaRPr lang="en-US" altLang="zh-CN" dirty="0" smtClean="0"/>
          </a:p>
          <a:p>
            <a:pPr lvl="3"/>
            <a:r>
              <a:rPr lang="zh-CN" altLang="en-US" dirty="0"/>
              <a:t>常见于</a:t>
            </a:r>
            <a:r>
              <a:rPr lang="zh-CN" altLang="zh-CN" dirty="0" smtClean="0"/>
              <a:t>过敏性</a:t>
            </a:r>
            <a:r>
              <a:rPr lang="zh-CN" altLang="zh-CN" dirty="0"/>
              <a:t>肠炎，也可见于慢性菌</a:t>
            </a:r>
            <a:r>
              <a:rPr lang="zh-CN" altLang="zh-CN" dirty="0" smtClean="0"/>
              <a:t>痢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30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一、一般性状检查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柏油</a:t>
            </a:r>
            <a:r>
              <a:rPr lang="zh-CN" altLang="zh-CN" dirty="0"/>
              <a:t>样</a:t>
            </a:r>
            <a:r>
              <a:rPr lang="zh-CN" altLang="zh-CN" dirty="0" smtClean="0"/>
              <a:t>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由</a:t>
            </a:r>
            <a:r>
              <a:rPr lang="zh-CN" altLang="zh-CN" dirty="0"/>
              <a:t>上消化道出血后红细胞被胃肠液分解、破坏后</a:t>
            </a:r>
            <a:r>
              <a:rPr lang="zh-CN" altLang="zh-CN" dirty="0" smtClean="0"/>
              <a:t>形成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服用</a:t>
            </a:r>
            <a:r>
              <a:rPr lang="zh-CN" altLang="zh-CN" dirty="0"/>
              <a:t>活性炭、铋剂、铁剂时粪便也可呈黑色，但无光泽且隐血试验</a:t>
            </a:r>
            <a:r>
              <a:rPr lang="zh-CN" altLang="zh-CN" dirty="0" smtClean="0"/>
              <a:t>阴性</a:t>
            </a:r>
            <a:endParaRPr lang="zh-CN" altLang="zh-CN" dirty="0"/>
          </a:p>
          <a:p>
            <a:pPr lvl="2"/>
            <a:r>
              <a:rPr lang="zh-CN" altLang="zh-CN" dirty="0" smtClean="0"/>
              <a:t>白</a:t>
            </a:r>
            <a:r>
              <a:rPr lang="zh-CN" altLang="zh-CN" dirty="0"/>
              <a:t>陶土样</a:t>
            </a:r>
            <a:r>
              <a:rPr lang="zh-CN" altLang="zh-CN" dirty="0" smtClean="0"/>
              <a:t>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因</a:t>
            </a:r>
            <a:r>
              <a:rPr lang="zh-CN" altLang="zh-CN" dirty="0"/>
              <a:t>粪便中粪胆素减少或缺如所</a:t>
            </a:r>
            <a:r>
              <a:rPr lang="zh-CN" altLang="zh-CN" dirty="0" smtClean="0"/>
              <a:t>致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见于</a:t>
            </a:r>
            <a:r>
              <a:rPr lang="zh-CN" altLang="zh-CN" dirty="0"/>
              <a:t>阻塞性黄疸或钡餐造影术</a:t>
            </a:r>
            <a:r>
              <a:rPr lang="zh-CN" altLang="zh-CN" dirty="0" smtClean="0"/>
              <a:t>后</a:t>
            </a:r>
            <a:endParaRPr lang="zh-CN" altLang="zh-CN" dirty="0"/>
          </a:p>
          <a:p>
            <a:pPr lvl="2"/>
            <a:r>
              <a:rPr lang="zh-CN" altLang="zh-CN" dirty="0" smtClean="0"/>
              <a:t>脓血便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见于</a:t>
            </a:r>
            <a:r>
              <a:rPr lang="zh-CN" altLang="zh-CN" dirty="0"/>
              <a:t>痢疾、溃疡性结肠炎、局限性肠炎、结肠及直肠癌</a:t>
            </a:r>
            <a:r>
              <a:rPr lang="zh-CN" altLang="zh-CN" dirty="0" smtClean="0"/>
              <a:t>等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一、一般性状检查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 smtClean="0"/>
              <a:t>鲜血便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见于</a:t>
            </a:r>
            <a:r>
              <a:rPr lang="zh-CN" altLang="zh-CN" dirty="0"/>
              <a:t>痔疮、肛裂以及直肠下部癌症破溃。</a:t>
            </a:r>
          </a:p>
          <a:p>
            <a:pPr lvl="2"/>
            <a:r>
              <a:rPr lang="zh-CN" altLang="zh-CN" dirty="0" smtClean="0"/>
              <a:t>乳</a:t>
            </a:r>
            <a:r>
              <a:rPr lang="zh-CN" altLang="zh-CN" dirty="0"/>
              <a:t>凝块</a:t>
            </a:r>
            <a:r>
              <a:rPr lang="zh-CN" altLang="zh-CN" dirty="0" smtClean="0"/>
              <a:t>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见于</a:t>
            </a:r>
            <a:r>
              <a:rPr lang="zh-CN" altLang="zh-CN" dirty="0"/>
              <a:t>小儿</a:t>
            </a:r>
            <a:r>
              <a:rPr lang="zh-CN" altLang="zh-CN" dirty="0" smtClean="0"/>
              <a:t>消化不良</a:t>
            </a:r>
            <a:endParaRPr lang="zh-CN" altLang="zh-CN" dirty="0"/>
          </a:p>
          <a:p>
            <a:pPr lvl="2"/>
            <a:r>
              <a:rPr lang="zh-CN" altLang="zh-CN" dirty="0" smtClean="0"/>
              <a:t>硬结便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多</a:t>
            </a:r>
            <a:r>
              <a:rPr lang="zh-CN" altLang="zh-CN" dirty="0"/>
              <a:t>见于便秘者，</a:t>
            </a:r>
            <a:r>
              <a:rPr lang="zh-CN" altLang="zh-CN" dirty="0" smtClean="0"/>
              <a:t>可伴有</a:t>
            </a:r>
            <a:r>
              <a:rPr lang="zh-CN" altLang="zh-CN" dirty="0"/>
              <a:t>肛裂</a:t>
            </a:r>
            <a:r>
              <a:rPr lang="zh-CN" altLang="zh-CN" dirty="0" smtClean="0"/>
              <a:t>出血</a:t>
            </a:r>
            <a:endParaRPr lang="zh-CN" altLang="zh-CN" dirty="0"/>
          </a:p>
          <a:p>
            <a:pPr lvl="2"/>
            <a:r>
              <a:rPr lang="zh-CN" altLang="zh-CN" dirty="0" smtClean="0"/>
              <a:t>细条</a:t>
            </a:r>
            <a:r>
              <a:rPr lang="zh-CN" altLang="zh-CN" dirty="0"/>
              <a:t>状</a:t>
            </a:r>
            <a:r>
              <a:rPr lang="zh-CN" altLang="zh-CN" dirty="0" smtClean="0"/>
              <a:t>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多</a:t>
            </a:r>
            <a:r>
              <a:rPr lang="zh-CN" altLang="zh-CN" dirty="0"/>
              <a:t>见于直肠癌及肠道</a:t>
            </a:r>
            <a:r>
              <a:rPr lang="zh-CN" altLang="zh-CN" dirty="0" smtClean="0"/>
              <a:t>狭窄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15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一、一般性状检查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</a:t>
            </a:r>
            <a:r>
              <a:rPr lang="zh-CN" altLang="zh-CN" dirty="0" smtClean="0"/>
              <a:t>气味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正常粪便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因</a:t>
            </a:r>
            <a:r>
              <a:rPr lang="zh-CN" altLang="zh-CN" dirty="0" smtClean="0"/>
              <a:t>含有</a:t>
            </a:r>
            <a:r>
              <a:rPr lang="zh-CN" altLang="zh-CN" dirty="0"/>
              <a:t>蛋白质分解产物如吲哚及粪臭素等</a:t>
            </a:r>
            <a:r>
              <a:rPr lang="zh-CN" altLang="zh-CN" dirty="0" smtClean="0"/>
              <a:t>，而有</a:t>
            </a:r>
            <a:r>
              <a:rPr lang="zh-CN" altLang="zh-CN" dirty="0"/>
              <a:t>臭味，食肉者</a:t>
            </a:r>
            <a:r>
              <a:rPr lang="zh-CN" altLang="zh-CN" dirty="0" smtClean="0"/>
              <a:t>加重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恶臭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慢性</a:t>
            </a:r>
            <a:r>
              <a:rPr lang="zh-CN" altLang="zh-CN" dirty="0"/>
              <a:t>肠炎、胰腺疾病及直肠癌溃烂继发感染</a:t>
            </a:r>
            <a:r>
              <a:rPr lang="zh-CN" altLang="zh-CN" dirty="0" smtClean="0"/>
              <a:t>时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34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一、一般性状检查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．寄生虫体</a:t>
            </a:r>
            <a:endParaRPr lang="en-US" altLang="zh-CN" dirty="0"/>
          </a:p>
          <a:p>
            <a:pPr lvl="1"/>
            <a:r>
              <a:rPr lang="zh-CN" altLang="zh-CN" dirty="0" smtClean="0"/>
              <a:t>蛔虫</a:t>
            </a:r>
            <a:r>
              <a:rPr lang="zh-CN" altLang="zh-CN" dirty="0"/>
              <a:t>、蛲虫、绦虫等较大虫体及片段混在粪便中</a:t>
            </a:r>
            <a:r>
              <a:rPr lang="zh-CN" altLang="zh-CN" dirty="0" smtClean="0"/>
              <a:t>肉眼可辨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钩虫</a:t>
            </a:r>
            <a:r>
              <a:rPr lang="zh-CN" altLang="zh-CN" dirty="0"/>
              <a:t>体则须将粪便冲洗过滤后查验才能</a:t>
            </a:r>
            <a:r>
              <a:rPr lang="zh-CN" altLang="zh-CN" dirty="0" smtClean="0"/>
              <a:t>发现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服用</a:t>
            </a:r>
            <a:r>
              <a:rPr lang="zh-CN" altLang="zh-CN" dirty="0"/>
              <a:t>驱虫剂者应检验粪便中有无排出的死虫体以判断驱虫</a:t>
            </a:r>
            <a:r>
              <a:rPr lang="zh-CN" altLang="zh-CN" dirty="0" smtClean="0"/>
              <a:t>效果</a:t>
            </a:r>
            <a:endParaRPr lang="en-US" altLang="zh-CN" dirty="0" smtClean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93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二、显微镜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正常表现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无红细胞</a:t>
            </a:r>
            <a:r>
              <a:rPr lang="zh-CN" altLang="zh-CN" dirty="0"/>
              <a:t>、吞噬细胞、肠粘膜上皮细胞和肿瘤</a:t>
            </a:r>
            <a:r>
              <a:rPr lang="zh-CN" altLang="zh-CN" dirty="0" smtClean="0"/>
              <a:t>细胞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白细胞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无</a:t>
            </a:r>
            <a:r>
              <a:rPr lang="zh-CN" altLang="zh-CN" dirty="0"/>
              <a:t>或偶见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淀粉</a:t>
            </a:r>
            <a:r>
              <a:rPr lang="zh-CN" altLang="zh-CN" dirty="0"/>
              <a:t>颗粒和脂肪</a:t>
            </a:r>
            <a:r>
              <a:rPr lang="zh-CN" altLang="zh-CN" dirty="0" smtClean="0"/>
              <a:t>颗粒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偶见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肌肉</a:t>
            </a:r>
            <a:r>
              <a:rPr lang="zh-CN" altLang="zh-CN" dirty="0"/>
              <a:t>纤维、植物细胞及植物纤维</a:t>
            </a:r>
            <a:r>
              <a:rPr lang="zh-CN" altLang="zh-CN" dirty="0" smtClean="0"/>
              <a:t>等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少见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寄生</a:t>
            </a:r>
            <a:r>
              <a:rPr lang="zh-CN" altLang="zh-CN" dirty="0"/>
              <a:t>虫卵和</a:t>
            </a:r>
            <a:r>
              <a:rPr lang="zh-CN" altLang="zh-CN" dirty="0" smtClean="0"/>
              <a:t>原虫</a:t>
            </a:r>
            <a:r>
              <a:rPr lang="zh-CN" altLang="en-US" dirty="0" smtClean="0"/>
              <a:t>：无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正常菌群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球菌</a:t>
            </a:r>
            <a:r>
              <a:rPr lang="zh-CN" altLang="zh-CN" dirty="0"/>
              <a:t>（革兰阳性）和杆菌（革兰阴性及革兰阳性）的比值约为</a:t>
            </a:r>
            <a:r>
              <a:rPr lang="en-US" altLang="zh-CN" dirty="0" smtClean="0"/>
              <a:t>1:10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3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804</TotalTime>
  <Pages>0</Pages>
  <Words>862</Words>
  <Characters>0</Characters>
  <Application>Microsoft Office PowerPoint</Application>
  <DocSecurity>0</DocSecurity>
  <PresentationFormat>全屏显示(4:3)</PresentationFormat>
  <Lines>0</Lines>
  <Paragraphs>132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课件模板</vt:lpstr>
      <vt:lpstr>第四节  粪便检查</vt:lpstr>
      <vt:lpstr>一、一般性状检查</vt:lpstr>
      <vt:lpstr>一、一般性状检查</vt:lpstr>
      <vt:lpstr>一、一般性状检查</vt:lpstr>
      <vt:lpstr>一、一般性状检查</vt:lpstr>
      <vt:lpstr>一、一般性状检查</vt:lpstr>
      <vt:lpstr>一、一般性状检查</vt:lpstr>
      <vt:lpstr>一、一般性状检查</vt:lpstr>
      <vt:lpstr>二、显微镜检查</vt:lpstr>
      <vt:lpstr>二、显微镜检查</vt:lpstr>
      <vt:lpstr>二、显微镜检查</vt:lpstr>
      <vt:lpstr>二、显微镜检查</vt:lpstr>
      <vt:lpstr>二、显微镜检查</vt:lpstr>
      <vt:lpstr>二、显微镜检查</vt:lpstr>
      <vt:lpstr>三、化学和免疫学检查</vt:lpstr>
      <vt:lpstr>三、化学和免疫学检查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赵欣</cp:lastModifiedBy>
  <cp:revision>104</cp:revision>
  <cp:lastPrinted>1899-12-30T00:00:00Z</cp:lastPrinted>
  <dcterms:created xsi:type="dcterms:W3CDTF">2008-12-16T07:41:38Z</dcterms:created>
  <dcterms:modified xsi:type="dcterms:W3CDTF">2015-12-11T02:38:30Z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